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08" r:id="rId3"/>
    <p:sldId id="412" r:id="rId4"/>
    <p:sldId id="414" r:id="rId5"/>
    <p:sldId id="410" r:id="rId6"/>
    <p:sldId id="413" r:id="rId7"/>
    <p:sldId id="407" r:id="rId8"/>
    <p:sldId id="391" r:id="rId9"/>
    <p:sldId id="411" r:id="rId10"/>
    <p:sldId id="415" r:id="rId11"/>
    <p:sldId id="416" r:id="rId12"/>
    <p:sldId id="417" r:id="rId13"/>
    <p:sldId id="418" r:id="rId14"/>
    <p:sldId id="419" r:id="rId15"/>
    <p:sldId id="424" r:id="rId16"/>
    <p:sldId id="426" r:id="rId17"/>
    <p:sldId id="421" r:id="rId18"/>
    <p:sldId id="427" r:id="rId19"/>
    <p:sldId id="422" r:id="rId20"/>
    <p:sldId id="423" r:id="rId21"/>
    <p:sldId id="428" r:id="rId22"/>
    <p:sldId id="429" r:id="rId23"/>
    <p:sldId id="430" r:id="rId24"/>
    <p:sldId id="425" r:id="rId25"/>
    <p:sldId id="431" r:id="rId26"/>
    <p:sldId id="258" r:id="rId27"/>
    <p:sldId id="433" r:id="rId28"/>
    <p:sldId id="435" r:id="rId29"/>
    <p:sldId id="434" r:id="rId30"/>
    <p:sldId id="438" r:id="rId31"/>
    <p:sldId id="436" r:id="rId32"/>
    <p:sldId id="444" r:id="rId33"/>
    <p:sldId id="325" r:id="rId34"/>
    <p:sldId id="445" r:id="rId35"/>
    <p:sldId id="437" r:id="rId36"/>
    <p:sldId id="440" r:id="rId37"/>
    <p:sldId id="439" r:id="rId38"/>
    <p:sldId id="441" r:id="rId39"/>
    <p:sldId id="442" r:id="rId40"/>
    <p:sldId id="443" r:id="rId41"/>
    <p:sldId id="353" r:id="rId42"/>
    <p:sldId id="354" r:id="rId43"/>
    <p:sldId id="327" r:id="rId44"/>
    <p:sldId id="323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88" r:id="rId53"/>
    <p:sldId id="485" r:id="rId54"/>
    <p:sldId id="495" r:id="rId55"/>
    <p:sldId id="496" r:id="rId56"/>
    <p:sldId id="503" r:id="rId57"/>
    <p:sldId id="489" r:id="rId58"/>
    <p:sldId id="499" r:id="rId59"/>
    <p:sldId id="498" r:id="rId60"/>
    <p:sldId id="497" r:id="rId61"/>
    <p:sldId id="500" r:id="rId62"/>
    <p:sldId id="504" r:id="rId63"/>
    <p:sldId id="484" r:id="rId64"/>
    <p:sldId id="491" r:id="rId65"/>
    <p:sldId id="483" r:id="rId66"/>
    <p:sldId id="486" r:id="rId67"/>
    <p:sldId id="459" r:id="rId68"/>
    <p:sldId id="480" r:id="rId69"/>
    <p:sldId id="271" r:id="rId70"/>
    <p:sldId id="505" r:id="rId71"/>
    <p:sldId id="506" r:id="rId72"/>
    <p:sldId id="507" r:id="rId73"/>
    <p:sldId id="401" r:id="rId74"/>
    <p:sldId id="508" r:id="rId75"/>
    <p:sldId id="514" r:id="rId76"/>
    <p:sldId id="509" r:id="rId77"/>
    <p:sldId id="515" r:id="rId78"/>
    <p:sldId id="510" r:id="rId79"/>
    <p:sldId id="511" r:id="rId80"/>
    <p:sldId id="513" r:id="rId81"/>
    <p:sldId id="512" r:id="rId8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757" autoAdjust="0"/>
  </p:normalViewPr>
  <p:slideViewPr>
    <p:cSldViewPr>
      <p:cViewPr varScale="1">
        <p:scale>
          <a:sx n="154" d="100"/>
          <a:sy n="154" d="100"/>
        </p:scale>
        <p:origin x="193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17.10.2022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17.10.2022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47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16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434A86-F94F-4BEF-82FD-CA5B39AF7B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87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884120" y="8685632"/>
            <a:ext cx="2972280" cy="456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68" tIns="45784" rIns="91568" bIns="45784" anchor="b"/>
          <a:lstStyle/>
          <a:p>
            <a:pPr marL="0" marR="0" lvl="0" indent="0" algn="r" defTabSz="915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5ED1E-5066-44C2-A867-8AA95D1E06F6}" type="slidenum">
              <a:rPr kumimoji="0" lang="cs-CZ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5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884120" y="8685632"/>
            <a:ext cx="2972280" cy="456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68" tIns="45784" rIns="91568" bIns="45784" anchor="b"/>
          <a:lstStyle/>
          <a:p>
            <a:pPr marL="0" marR="0" lvl="0" indent="0" algn="r" defTabSz="915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ED837-EA9D-4378-A367-2C6A405E3084}" type="slidenum">
              <a:rPr kumimoji="0" lang="cs-CZ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74105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17.10.2022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908721"/>
            <a:ext cx="7772400" cy="2691730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Česká republika</a:t>
            </a:r>
            <a:br>
              <a:rPr lang="cs-CZ" b="1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>
                <a:solidFill>
                  <a:schemeClr val="tx2"/>
                </a:solidFill>
                <a:latin typeface="Georgia" pitchFamily="18" charset="0"/>
              </a:rPr>
              <a:t>+ Mobilita</a:t>
            </a:r>
            <a:endParaRPr lang="cs-CZ" b="1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cs-CZ" i="1" dirty="0">
                <a:latin typeface="Georgia" pitchFamily="18" charset="0"/>
              </a:rPr>
              <a:t>5. přednáška FEL ČVUT</a:t>
            </a:r>
          </a:p>
          <a:p>
            <a:r>
              <a:rPr lang="cs-CZ" i="1" dirty="0">
                <a:latin typeface="Georgia" pitchFamily="18" charset="0"/>
              </a:rPr>
              <a:t>17. října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Procenta, procenta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b="1" dirty="0">
                <a:latin typeface="Georgia" pitchFamily="18" charset="0"/>
              </a:rPr>
              <a:t>Zatím </a:t>
            </a:r>
            <a:r>
              <a:rPr lang="cs-CZ" sz="3600" dirty="0">
                <a:latin typeface="Georgia" pitchFamily="18" charset="0"/>
              </a:rPr>
              <a:t>je výtěžnost polí při </a:t>
            </a:r>
            <a:r>
              <a:rPr lang="cs-CZ" sz="3600" dirty="0" err="1">
                <a:latin typeface="Georgia" pitchFamily="18" charset="0"/>
              </a:rPr>
              <a:t>frakování</a:t>
            </a:r>
            <a:r>
              <a:rPr lang="cs-CZ" sz="3600" dirty="0">
                <a:latin typeface="Georgia" pitchFamily="18" charset="0"/>
              </a:rPr>
              <a:t> okolo </a:t>
            </a:r>
            <a:r>
              <a:rPr lang="cs-CZ" sz="3600" b="1" dirty="0">
                <a:latin typeface="Georgia" pitchFamily="18" charset="0"/>
              </a:rPr>
              <a:t>10 %</a:t>
            </a:r>
          </a:p>
          <a:p>
            <a:r>
              <a:rPr lang="cs-CZ" sz="3600" dirty="0">
                <a:latin typeface="Georgia" pitchFamily="18" charset="0"/>
              </a:rPr>
              <a:t>Pro srovnání: </a:t>
            </a:r>
            <a:r>
              <a:rPr lang="cs-CZ" sz="3600" b="1" dirty="0">
                <a:latin typeface="Georgia" pitchFamily="18" charset="0"/>
              </a:rPr>
              <a:t>„běžná“ produkce </a:t>
            </a:r>
            <a:r>
              <a:rPr lang="cs-CZ" sz="3600" dirty="0">
                <a:latin typeface="Georgia" pitchFamily="18" charset="0"/>
              </a:rPr>
              <a:t>vytěží celkově zhruba </a:t>
            </a:r>
            <a:r>
              <a:rPr lang="cs-CZ" sz="3600" b="1" dirty="0">
                <a:latin typeface="Georgia" pitchFamily="18" charset="0"/>
              </a:rPr>
              <a:t>20 % </a:t>
            </a:r>
            <a:r>
              <a:rPr lang="cs-CZ" sz="3600" dirty="0">
                <a:latin typeface="Georgia" pitchFamily="18" charset="0"/>
              </a:rPr>
              <a:t>ropy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Ovšem před sto lety byla výtěžnost okolo 5 %...</a:t>
            </a: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7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6DFB746-00BC-46CC-B2FB-26A02F18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11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15B9A28-FD83-41BF-B20C-12C8CB94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4775"/>
            <a:ext cx="82677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FD5FF0D-A079-47E1-A9A3-6D6D9C49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B6150E7-B42F-49A0-A974-75239D1E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Ghawar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Dobře spravovaná velká ropná pole jsou </a:t>
            </a:r>
            <a:r>
              <a:rPr lang="cs-CZ" sz="3600" dirty="0" err="1">
                <a:latin typeface="Georgia" pitchFamily="18" charset="0"/>
              </a:rPr>
              <a:t>hi</a:t>
            </a:r>
            <a:r>
              <a:rPr lang="cs-CZ" sz="3600" dirty="0">
                <a:latin typeface="Georgia" pitchFamily="18" charset="0"/>
              </a:rPr>
              <a:t>-tec továrna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 err="1">
                <a:latin typeface="Georgia" pitchFamily="18" charset="0"/>
              </a:rPr>
              <a:t>Ghawar</a:t>
            </a:r>
            <a:r>
              <a:rPr lang="cs-CZ" sz="3600" dirty="0">
                <a:latin typeface="Georgia" pitchFamily="18" charset="0"/>
              </a:rPr>
              <a:t>: objeven 1948, </a:t>
            </a:r>
            <a:r>
              <a:rPr lang="cs-CZ" sz="3600" b="1" dirty="0">
                <a:latin typeface="Georgia" pitchFamily="18" charset="0"/>
              </a:rPr>
              <a:t>produkuje od roku 1951</a:t>
            </a:r>
            <a:r>
              <a:rPr lang="cs-CZ" sz="3600" dirty="0">
                <a:latin typeface="Georgia" pitchFamily="18" charset="0"/>
              </a:rPr>
              <a:t>, zatím stále okolo 6 </a:t>
            </a:r>
            <a:r>
              <a:rPr lang="cs-CZ" sz="3600" dirty="0" err="1">
                <a:latin typeface="Georgia" pitchFamily="18" charset="0"/>
              </a:rPr>
              <a:t>mbd</a:t>
            </a:r>
            <a:r>
              <a:rPr lang="cs-CZ" sz="3600" dirty="0">
                <a:latin typeface="Georgia" pitchFamily="18" charset="0"/>
              </a:rPr>
              <a:t> (více než polovina saúdské těžby)</a:t>
            </a: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0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0EB1873-8FAB-42C2-A3D7-88102B7A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E304E66-02A9-4111-AEE5-25A8B2D86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5" y="0"/>
            <a:ext cx="5978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1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17C7DAD-B762-44F0-BEE1-BA2248B0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15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02747B4-5D86-41EB-94EC-DAD74D45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607186"/>
            <a:ext cx="8084535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008E23C-60CA-40A8-A655-98F65C78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16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61195A-CB54-4BD4-862B-7EE399F1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557212"/>
            <a:ext cx="4953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Rozměry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 err="1">
                <a:latin typeface="Georgia" pitchFamily="18" charset="0"/>
              </a:rPr>
              <a:t>Ghawar</a:t>
            </a:r>
            <a:r>
              <a:rPr lang="cs-CZ" sz="3600" dirty="0">
                <a:latin typeface="Georgia" pitchFamily="18" charset="0"/>
              </a:rPr>
              <a:t> je dlouhý zhruba 200 km (Praha-Brno)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Velikost 5.308 km</a:t>
            </a:r>
            <a:r>
              <a:rPr lang="cs-CZ" sz="3600" baseline="30000" dirty="0">
                <a:latin typeface="Georgia" pitchFamily="18" charset="0"/>
              </a:rPr>
              <a:t>2</a:t>
            </a:r>
            <a:r>
              <a:rPr lang="cs-CZ" sz="3600" dirty="0">
                <a:latin typeface="Georgia" pitchFamily="18" charset="0"/>
              </a:rPr>
              <a:t> (Morava 22.349 km</a:t>
            </a:r>
            <a:r>
              <a:rPr lang="cs-CZ" sz="3600" baseline="30000" dirty="0">
                <a:latin typeface="Georgia" pitchFamily="18" charset="0"/>
              </a:rPr>
              <a:t>2</a:t>
            </a:r>
            <a:r>
              <a:rPr lang="cs-CZ" sz="3600" dirty="0">
                <a:latin typeface="Georgia" pitchFamily="18" charset="0"/>
              </a:rPr>
              <a:t>)</a:t>
            </a:r>
            <a:endParaRPr lang="cs-CZ" sz="3600" baseline="300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45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Ropa, voda, plyny…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Výkon pole se udržuje díky pumpování mořské vody (zhruba </a:t>
            </a:r>
            <a:r>
              <a:rPr lang="cs-CZ" sz="3600">
                <a:latin typeface="Georgia" pitchFamily="18" charset="0"/>
              </a:rPr>
              <a:t>25 tisíc </a:t>
            </a:r>
            <a:r>
              <a:rPr lang="cs-CZ" sz="3600" dirty="0">
                <a:latin typeface="Georgia" pitchFamily="18" charset="0"/>
              </a:rPr>
              <a:t>tun </a:t>
            </a:r>
            <a:r>
              <a:rPr lang="cs-CZ" sz="3600" i="1" dirty="0">
                <a:latin typeface="Georgia" pitchFamily="18" charset="0"/>
              </a:rPr>
              <a:t>denně</a:t>
            </a:r>
            <a:r>
              <a:rPr lang="cs-CZ" sz="3600" dirty="0">
                <a:latin typeface="Georgia" pitchFamily="18" charset="0"/>
              </a:rPr>
              <a:t>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Vedle toho též CO2, dusík, zemní plyn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Řídící centrum je větší než NASA</a:t>
            </a: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57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EFAB993-6168-4CCB-9208-AACA908C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19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D8BF4B-FDC3-4501-B7D4-D85B5EB2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7" y="908720"/>
            <a:ext cx="858620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Nejprve k Vašim otázkám</a:t>
            </a:r>
            <a:endParaRPr lang="en-US" baseline="30000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K </a:t>
            </a:r>
            <a:r>
              <a:rPr lang="cs-CZ" sz="3600" dirty="0" err="1">
                <a:latin typeface="Georgia" panose="02040502050405020303" pitchFamily="18" charset="0"/>
              </a:rPr>
              <a:t>frakování</a:t>
            </a:r>
            <a:r>
              <a:rPr lang="cs-CZ" sz="3600" dirty="0">
                <a:latin typeface="Georgia" panose="02040502050405020303" pitchFamily="18" charset="0"/>
              </a:rPr>
              <a:t> a jeho budoucnosti: i bez Covid-19 tu bylo mnoho otazníků – především </a:t>
            </a:r>
            <a:r>
              <a:rPr lang="cs-CZ" sz="3600" b="1" dirty="0">
                <a:latin typeface="Georgia" panose="02040502050405020303" pitchFamily="18" charset="0"/>
              </a:rPr>
              <a:t>rychlost vyčerpání vrtu </a:t>
            </a:r>
            <a:r>
              <a:rPr lang="cs-CZ" sz="3600" dirty="0">
                <a:latin typeface="Georgia" panose="02040502050405020303" pitchFamily="18" charset="0"/>
              </a:rPr>
              <a:t>(</a:t>
            </a:r>
            <a:r>
              <a:rPr lang="cs-CZ" sz="3600" i="1" dirty="0" err="1">
                <a:latin typeface="Georgia" panose="02040502050405020303" pitchFamily="18" charset="0"/>
              </a:rPr>
              <a:t>production</a:t>
            </a:r>
            <a:r>
              <a:rPr lang="cs-CZ" sz="3600" i="1" dirty="0">
                <a:latin typeface="Georgia" panose="02040502050405020303" pitchFamily="18" charset="0"/>
              </a:rPr>
              <a:t> </a:t>
            </a:r>
            <a:r>
              <a:rPr lang="cs-CZ" sz="3600" i="1" dirty="0" err="1">
                <a:latin typeface="Georgia" panose="02040502050405020303" pitchFamily="18" charset="0"/>
              </a:rPr>
              <a:t>decline</a:t>
            </a:r>
            <a:r>
              <a:rPr lang="cs-CZ" sz="3600" dirty="0">
                <a:latin typeface="Georgia" panose="02040502050405020303" pitchFamily="18" charset="0"/>
              </a:rPr>
              <a:t>) a </a:t>
            </a:r>
            <a:r>
              <a:rPr lang="cs-CZ" sz="3600" b="1" dirty="0">
                <a:latin typeface="Georgia" panose="02040502050405020303" pitchFamily="18" charset="0"/>
              </a:rPr>
              <a:t>celková výtěžnost </a:t>
            </a:r>
            <a:r>
              <a:rPr lang="cs-CZ" sz="3600" dirty="0">
                <a:latin typeface="Georgia" panose="02040502050405020303" pitchFamily="18" charset="0"/>
              </a:rPr>
              <a:t>(</a:t>
            </a:r>
            <a:r>
              <a:rPr lang="cs-CZ" sz="3600" i="1" dirty="0" err="1">
                <a:latin typeface="Georgia" panose="02040502050405020303" pitchFamily="18" charset="0"/>
              </a:rPr>
              <a:t>production</a:t>
            </a:r>
            <a:r>
              <a:rPr lang="cs-CZ" sz="3600" i="1" dirty="0">
                <a:latin typeface="Georgia" panose="02040502050405020303" pitchFamily="18" charset="0"/>
              </a:rPr>
              <a:t> </a:t>
            </a:r>
            <a:r>
              <a:rPr lang="cs-CZ" sz="3600" i="1" dirty="0" err="1">
                <a:latin typeface="Georgia" panose="02040502050405020303" pitchFamily="18" charset="0"/>
              </a:rPr>
              <a:t>rate</a:t>
            </a:r>
            <a:r>
              <a:rPr lang="cs-CZ" sz="3600" dirty="0">
                <a:latin typeface="Georgia" panose="02040502050405020303" pitchFamily="18" charset="0"/>
              </a:rPr>
              <a:t>)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Teď se přidala i otázka poptávky a ceny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0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07E85A9-1EF4-4640-B269-5FF8241D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20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D90E051-6ACD-4686-83FB-9932864E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036"/>
            <a:ext cx="9144000" cy="44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1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D6C93D-4D66-4AAB-995C-69C9DF87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Pro kontext: Rusko</a:t>
            </a:r>
            <a:endParaRPr lang="cs-CZ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11980818-66A3-4378-9F7E-6823C872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21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132E57F-B110-4B82-9582-80D52C28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575"/>
            <a:ext cx="9144000" cy="42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4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Ruská volba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Sovětský svaz těžil okolo 10 </a:t>
            </a:r>
            <a:r>
              <a:rPr lang="cs-CZ" sz="3600" dirty="0" err="1">
                <a:latin typeface="Georgia" pitchFamily="18" charset="0"/>
              </a:rPr>
              <a:t>mbd</a:t>
            </a:r>
            <a:r>
              <a:rPr lang="cs-CZ" sz="3600" dirty="0">
                <a:latin typeface="Georgia" pitchFamily="18" charset="0"/>
              </a:rPr>
              <a:t> ropy – z toho Rusko zhruba polovinu, zbytek Kazachstán, </a:t>
            </a:r>
            <a:r>
              <a:rPr lang="cs-CZ" sz="3600" dirty="0" err="1">
                <a:latin typeface="Georgia" pitchFamily="18" charset="0"/>
              </a:rPr>
              <a:t>Ázerbajdžán</a:t>
            </a:r>
            <a:r>
              <a:rPr lang="cs-CZ" sz="3600" dirty="0">
                <a:latin typeface="Georgia" pitchFamily="18" charset="0"/>
              </a:rPr>
              <a:t>, Uzbekistán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Rusko dnes těží tolik, co Sovětský svaz na vrcholu síly – díky západním technologiím</a:t>
            </a: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73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Otazník: Čína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V soupeření USA – Čína často zapomínáme, že obě velmoci mají rozdílnou expertízu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Pro ropné státy jsou USA stále ještě mnohem důležitější, než Čína</a:t>
            </a: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21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Shrnutí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Nikdy nevíme, kolik toho „tam dole“ bylo – a kolik bylo možno vytěžit – dokud neukončíme těžbu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“</a:t>
            </a:r>
            <a:r>
              <a:rPr lang="en-US" sz="3600" dirty="0">
                <a:latin typeface="Georgia" pitchFamily="18" charset="0"/>
              </a:rPr>
              <a:t>The reports of my death are greatly exaggerated</a:t>
            </a:r>
            <a:r>
              <a:rPr lang="cs-CZ" sz="3600" dirty="0">
                <a:latin typeface="Georgia" pitchFamily="18" charset="0"/>
              </a:rPr>
              <a:t>” – Mark Twain</a:t>
            </a:r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6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Česká republika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8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První kroky k energetické nezávislosti na Rusku (tehdy ještě SSSR) jsme učinili bezprostředně po převratu v roce 1989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Napojení na Německo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IKL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b="1" dirty="0">
                <a:latin typeface="Georgia" pitchFamily="18" charset="0"/>
              </a:rPr>
              <a:t>Ropovod IKL </a:t>
            </a:r>
            <a:r>
              <a:rPr lang="cs-CZ" sz="3600" dirty="0">
                <a:latin typeface="Georgia" pitchFamily="18" charset="0"/>
              </a:rPr>
              <a:t>(Ingolstadt – Kralupy – Litvínov) postaven </a:t>
            </a:r>
            <a:r>
              <a:rPr lang="cs-CZ" sz="3600" b="1" dirty="0">
                <a:latin typeface="Georgia" pitchFamily="18" charset="0"/>
              </a:rPr>
              <a:t>1994-1996</a:t>
            </a:r>
            <a:r>
              <a:rPr lang="cs-CZ" sz="3600" dirty="0">
                <a:latin typeface="Georgia" pitchFamily="18" charset="0"/>
              </a:rPr>
              <a:t>, uvedení do provozu leden 1996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Od počátku koncipován jako pojistka (kapacita 10 mil. tun ročně, plánované využití na 20 procent)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57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03D07C5-3B50-4E21-A202-27A28968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28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0522596-DBB4-4EC8-912C-5C34AB1B4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0525"/>
            <a:ext cx="80962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1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44AD1D-2109-4294-B60A-C317FAD6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29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4B1219-94B9-4457-A621-F643A1C1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343025"/>
            <a:ext cx="71437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C3946B50-9FF4-41D4-AB51-79EE3F9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Production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decline</a:t>
            </a:r>
            <a:endParaRPr lang="cs-CZ" i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58E474A-C2F5-4B4B-9F20-AECA27D3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FA2B9B6-DA51-4F71-A076-7B34E413F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6832"/>
            <a:ext cx="4320480" cy="4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2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Rafinérie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Větší rafinérie v Litvínově (cca 5 mil. tun ročně) je vyladěna na ruskou (těžkou, sirnatou) ropu (REB)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Kralupy (cca 2,5 mil. tun ročně) zpracovávají lehčí ropy (primárně </a:t>
            </a:r>
            <a:r>
              <a:rPr lang="cs-CZ" sz="3600" dirty="0" err="1">
                <a:latin typeface="Georgia" pitchFamily="18" charset="0"/>
              </a:rPr>
              <a:t>Azeri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Light</a:t>
            </a:r>
            <a:r>
              <a:rPr lang="cs-CZ" sz="3600" dirty="0">
                <a:latin typeface="Georgia" pitchFamily="18" charset="0"/>
              </a:rPr>
              <a:t>)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9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Dnešek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IKL umožnil dovážet ne-ruské ropy (</a:t>
            </a:r>
            <a:r>
              <a:rPr lang="cs-CZ" sz="3600" dirty="0" err="1">
                <a:latin typeface="Georgia" pitchFamily="18" charset="0"/>
              </a:rPr>
              <a:t>Azeri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Light</a:t>
            </a:r>
            <a:r>
              <a:rPr lang="cs-CZ" sz="3600" dirty="0">
                <a:latin typeface="Georgia" pitchFamily="18" charset="0"/>
              </a:rPr>
              <a:t> okolo 20 % celkové spotřeby)</a:t>
            </a:r>
          </a:p>
          <a:p>
            <a:r>
              <a:rPr lang="cs-CZ" sz="3600" dirty="0">
                <a:latin typeface="Georgia" pitchFamily="18" charset="0"/>
              </a:rPr>
              <a:t>Už deset let k nám proudí přes IKL i ruská ropa (záhady ruského ropného světa…)</a:t>
            </a:r>
          </a:p>
          <a:p>
            <a:r>
              <a:rPr lang="cs-CZ" sz="3600" dirty="0">
                <a:latin typeface="Georgia" pitchFamily="18" charset="0"/>
              </a:rPr>
              <a:t>Poměr </a:t>
            </a:r>
            <a:r>
              <a:rPr lang="cs-CZ" sz="3600" dirty="0" err="1">
                <a:latin typeface="Georgia" pitchFamily="18" charset="0"/>
              </a:rPr>
              <a:t>IKL:Družba</a:t>
            </a:r>
            <a:r>
              <a:rPr lang="cs-CZ" sz="3600" dirty="0">
                <a:latin typeface="Georgia" pitchFamily="18" charset="0"/>
              </a:rPr>
              <a:t> zhruba 50:50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7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Jenom 7,5 milionu tun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Česká republika se na celosvětové spotřebě ropy podílí nepatrně – </a:t>
            </a:r>
            <a:r>
              <a:rPr lang="cs-CZ" sz="3600" b="1" dirty="0">
                <a:latin typeface="Georgia" pitchFamily="18" charset="0"/>
              </a:rPr>
              <a:t>7,5 milionu tun ropy ročně</a:t>
            </a:r>
          </a:p>
          <a:p>
            <a:endParaRPr lang="cs-CZ" sz="3600" b="1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To je zhruba 180.000 barelů denně – denní globální produkce je okolo 100 milionů barelů ropy denně</a:t>
            </a:r>
          </a:p>
          <a:p>
            <a:r>
              <a:rPr lang="cs-CZ" sz="3600" b="1" i="1" dirty="0">
                <a:latin typeface="Georgia" pitchFamily="18" charset="0"/>
              </a:rPr>
              <a:t>Jsme 1,8 ‰ ropného světa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73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7A5085-BBDE-4FC5-8DE5-5DF11F0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Nicméně…</a:t>
            </a:r>
            <a:endParaRPr lang="en-US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A2E59662-D4B4-4037-9813-09EFBE132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>
                <a:solidFill>
                  <a:schemeClr val="tx2"/>
                </a:solidFill>
                <a:latin typeface="Georgia" pitchFamily="18" charset="0"/>
              </a:rPr>
              <a:t>Německo a okupovaná Evropa, 1942</a:t>
            </a:r>
            <a:endParaRPr lang="en-US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66D543A9-2B3A-4EF1-8FEA-FD937F2F16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300 milionů </a:t>
            </a:r>
            <a:r>
              <a:rPr lang="cs-CZ" dirty="0">
                <a:latin typeface="Georgia" pitchFamily="18" charset="0"/>
              </a:rPr>
              <a:t>lidí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Největší rozsah nacistické expanze, od Atlantiku po Stalingrad</a:t>
            </a:r>
          </a:p>
          <a:p>
            <a:r>
              <a:rPr lang="cs-CZ" b="1" dirty="0">
                <a:latin typeface="Georgia" pitchFamily="18" charset="0"/>
              </a:rPr>
              <a:t>1,5 mil. tun ropy </a:t>
            </a:r>
            <a:r>
              <a:rPr lang="cs-CZ" dirty="0">
                <a:latin typeface="Georgia" pitchFamily="18" charset="0"/>
              </a:rPr>
              <a:t>z Rumunska + výroba benzínu z uhlí (cca </a:t>
            </a:r>
            <a:r>
              <a:rPr lang="cs-CZ" b="1" dirty="0">
                <a:latin typeface="Georgia" pitchFamily="18" charset="0"/>
              </a:rPr>
              <a:t>2 mil. tun </a:t>
            </a:r>
            <a:r>
              <a:rPr lang="cs-CZ" dirty="0">
                <a:latin typeface="Georgia" pitchFamily="18" charset="0"/>
              </a:rPr>
              <a:t>ročně)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6E871FB-A865-4753-8CA9-50C47979D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>
                <a:solidFill>
                  <a:schemeClr val="tx2"/>
                </a:solidFill>
                <a:latin typeface="Georgia" pitchFamily="18" charset="0"/>
              </a:rPr>
              <a:t>Česká republika 2018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1E6DF895-7FE0-4DAE-AE07-CE460131D8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b="1" dirty="0">
                <a:latin typeface="Georgia" pitchFamily="18" charset="0"/>
              </a:rPr>
              <a:t>10 milionů </a:t>
            </a:r>
            <a:r>
              <a:rPr lang="cs-CZ" dirty="0">
                <a:latin typeface="Georgia" pitchFamily="18" charset="0"/>
              </a:rPr>
              <a:t>lidí</a:t>
            </a:r>
          </a:p>
          <a:p>
            <a:endParaRPr lang="cs-CZ" dirty="0"/>
          </a:p>
          <a:p>
            <a:r>
              <a:rPr lang="cs-CZ" dirty="0">
                <a:latin typeface="Georgia" pitchFamily="18" charset="0"/>
              </a:rPr>
              <a:t>Spotřeba ropy nižší než v USA či západní Evropě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7,5 mil. tun ropy </a:t>
            </a:r>
            <a:r>
              <a:rPr lang="cs-CZ" dirty="0">
                <a:latin typeface="Georgia" pitchFamily="18" charset="0"/>
              </a:rPr>
              <a:t>dovoz + </a:t>
            </a:r>
            <a:r>
              <a:rPr lang="cs-CZ" b="1" dirty="0">
                <a:latin typeface="Georgia" pitchFamily="18" charset="0"/>
              </a:rPr>
              <a:t>3 mil. tun </a:t>
            </a:r>
            <a:r>
              <a:rPr lang="cs-CZ" dirty="0">
                <a:latin typeface="Georgia" pitchFamily="18" charset="0"/>
              </a:rPr>
              <a:t>dovoz produktů (benzín, diesel)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D6E31AC-050D-4715-BF4D-8DE385DF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49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Skromnost?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Rádi hovoříme o uskromnění se, o návratu k poklidnějšímu životu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Byli bychom toho schopni? I bez šoku či války?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04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Zemní plyn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Jako první země bývalého východního bloku jsme se začali překlápět na Západ už v 90.letech</a:t>
            </a:r>
          </a:p>
          <a:p>
            <a:r>
              <a:rPr lang="cs-CZ" sz="3600" dirty="0">
                <a:latin typeface="Georgia" pitchFamily="18" charset="0"/>
              </a:rPr>
              <a:t>Kontrakt s Norskem na 20 let od roku 1997 – zhruba třetina roční spotřeby plynu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083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D935433-D541-422E-9F5A-CBB8D878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36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FA4B85-C356-43E0-B7C9-19583C5B8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6" y="692696"/>
            <a:ext cx="8064104" cy="558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5445E75-3F54-4FE3-85B5-287034B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37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805F1D6-4365-4F4B-876C-C2F06293C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" y="836712"/>
            <a:ext cx="8951624" cy="51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Dnešek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100 % plynu pro ČR se obchoduje v Rotterdamu – jsme plně součástí SZ Evropy</a:t>
            </a:r>
          </a:p>
          <a:p>
            <a:r>
              <a:rPr lang="cs-CZ" sz="3600" dirty="0">
                <a:latin typeface="Georgia" pitchFamily="18" charset="0"/>
              </a:rPr>
              <a:t>Spotřeba okolo 8-9 mld. m</a:t>
            </a:r>
            <a:r>
              <a:rPr lang="cs-CZ" sz="3600" baseline="30000" dirty="0">
                <a:latin typeface="Georgia" pitchFamily="18" charset="0"/>
              </a:rPr>
              <a:t>3</a:t>
            </a:r>
            <a:r>
              <a:rPr lang="cs-CZ" sz="3600" dirty="0">
                <a:latin typeface="Georgia" pitchFamily="18" charset="0"/>
              </a:rPr>
              <a:t> ročně</a:t>
            </a:r>
          </a:p>
          <a:p>
            <a:r>
              <a:rPr lang="cs-CZ" sz="3600" dirty="0">
                <a:latin typeface="Georgia" pitchFamily="18" charset="0"/>
              </a:rPr>
              <a:t>Fyzicky k nám přitéká přes 99 % plynu z Německa – minimální význam tranzitu přes Ukrajinu a Slovensko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0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Tranzitní země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Přes ČR obvykle teče plyn do Německa (ze Saska do Bavorska) ale i do Rakouska a dále do Itálie</a:t>
            </a:r>
          </a:p>
          <a:p>
            <a:r>
              <a:rPr lang="cs-CZ" sz="3600" dirty="0">
                <a:latin typeface="Georgia" pitchFamily="18" charset="0"/>
              </a:rPr>
              <a:t>Zastavení většiny toků plynu - války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Role zemního plynu v energetické transformaci - ?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34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96B787B-6EE7-42BA-BB3C-DCCD49E9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056AC9B-F7B8-43CC-82AD-FC0B7D5F0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8749"/>
            <a:ext cx="6192688" cy="60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Elektřina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3600" dirty="0">
                <a:latin typeface="Georgia" pitchFamily="18" charset="0"/>
              </a:rPr>
              <a:t>V současnosti vyrábíme zhruba 50 procent elektřiny z uhlí, 30 % z jádra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Uhlí zde za 20 let nebude, současné JE nepřežijí o mnoho déle (Dukovany 2035/37 ?)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Odkud vezmeme elektřinu?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2400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13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Rozsah problému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Spotřeba elektřiny v předválečném Československu byla okolo </a:t>
            </a:r>
            <a:r>
              <a:rPr lang="cs-CZ" b="1" dirty="0">
                <a:latin typeface="Georgia" pitchFamily="18" charset="0"/>
              </a:rPr>
              <a:t>4 </a:t>
            </a:r>
            <a:r>
              <a:rPr lang="cs-CZ" b="1" dirty="0" err="1">
                <a:latin typeface="Georgia" pitchFamily="18" charset="0"/>
              </a:rPr>
              <a:t>TWh</a:t>
            </a:r>
            <a:r>
              <a:rPr lang="cs-CZ" b="1" dirty="0">
                <a:latin typeface="Georgia" pitchFamily="18" charset="0"/>
              </a:rPr>
              <a:t> ročně</a:t>
            </a:r>
          </a:p>
          <a:p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Česká republika 2018:</a:t>
            </a:r>
          </a:p>
          <a:p>
            <a:pPr lvl="1"/>
            <a:r>
              <a:rPr lang="cs-CZ" sz="3200" dirty="0">
                <a:latin typeface="Georgia" pitchFamily="18" charset="0"/>
              </a:rPr>
              <a:t>výroba </a:t>
            </a:r>
            <a:r>
              <a:rPr lang="cs-CZ" sz="3200" b="1" dirty="0">
                <a:latin typeface="Georgia" pitchFamily="18" charset="0"/>
              </a:rPr>
              <a:t>88 </a:t>
            </a:r>
            <a:r>
              <a:rPr lang="cs-CZ" sz="3200" b="1" dirty="0" err="1">
                <a:latin typeface="Georgia" pitchFamily="18" charset="0"/>
              </a:rPr>
              <a:t>TWh</a:t>
            </a:r>
            <a:endParaRPr lang="cs-CZ" sz="3200" b="1" dirty="0">
              <a:latin typeface="Georgia" pitchFamily="18" charset="0"/>
            </a:endParaRPr>
          </a:p>
          <a:p>
            <a:pPr lvl="1"/>
            <a:r>
              <a:rPr lang="cs-CZ" sz="3200" dirty="0">
                <a:latin typeface="Georgia" pitchFamily="18" charset="0"/>
              </a:rPr>
              <a:t>spotřeba </a:t>
            </a:r>
            <a:r>
              <a:rPr lang="cs-CZ" sz="3200" b="1" dirty="0">
                <a:latin typeface="Georgia" pitchFamily="18" charset="0"/>
              </a:rPr>
              <a:t>74 </a:t>
            </a:r>
            <a:r>
              <a:rPr lang="cs-CZ" sz="3200" b="1" dirty="0" err="1">
                <a:latin typeface="Georgia" pitchFamily="18" charset="0"/>
              </a:rPr>
              <a:t>TWh</a:t>
            </a: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242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66E71D4-0FCD-4210-BD9A-8880A7B0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E908003-61BB-4C4A-92C3-DC194D60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8820473" cy="43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Drobné detaily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Při zavádění elektřiny na českém venkově ještě v 50.letech 20. století instalovány žárovky o výkonu 10 W; průměrná spotřeba domácnosti bývala okolo 2-3 kWh ročně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Dnes roční spotřeba české domácnosti v bytě až </a:t>
            </a:r>
            <a:r>
              <a:rPr lang="cs-CZ" b="1" dirty="0">
                <a:latin typeface="Georgia" pitchFamily="18" charset="0"/>
              </a:rPr>
              <a:t>4.000 kWh</a:t>
            </a:r>
            <a:r>
              <a:rPr lang="cs-CZ" dirty="0">
                <a:latin typeface="Georgia" pitchFamily="18" charset="0"/>
              </a:rPr>
              <a:t>, v rodinném domě až </a:t>
            </a:r>
            <a:r>
              <a:rPr lang="cs-CZ" b="1" dirty="0">
                <a:latin typeface="Georgia" pitchFamily="18" charset="0"/>
              </a:rPr>
              <a:t>6.500 kWh</a:t>
            </a:r>
            <a:endParaRPr lang="cs-CZ" sz="3200" b="1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8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Útěšné sny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Je pohodlné uvěřit, že stačí jen lehce omezit naši spotřebu a energetika se promění bezbolestně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Jednou za rok do práce na kole, doma úsporné </a:t>
            </a:r>
            <a:r>
              <a:rPr lang="cs-CZ" sz="3600" dirty="0" err="1">
                <a:latin typeface="Georgia" pitchFamily="18" charset="0"/>
              </a:rPr>
              <a:t>LEDky</a:t>
            </a:r>
            <a:r>
              <a:rPr lang="cs-CZ" sz="3600" dirty="0">
                <a:latin typeface="Georgia" pitchFamily="18" charset="0"/>
              </a:rPr>
              <a:t> a moderní elektrické spotřebiče – a hotovo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177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Realita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Nevíme, odkud se v roce 2040 vezme nějakých 70 procent elektřiny – ale evidentně nás to moc netrápí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Mělo by. Bez elektřiny naše civilizace fungovat neumí.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44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Jádro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Současná Státní energetická koncepce předpokládá nárůst podílu jaderné energetiky ze 30 % dnes na 50 % v roce 2040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Dnešek: JE Dukovany (2.000 MW) a JE Temelín (2.000 MW)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363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Dukovany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Spuštěny 1985-87 (čtyři bloky VVER, původně 440 MW, dnes 500 MW)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Současná licence do 2025-27; šance na 2035-37, ale dál?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Původní životnost 30 let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966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Temelín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Spuštěn 2000-2001 (dva bloky VVER 1000 MW)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Současná licence do 2031-32; šance na 2040-41, ale dál?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Původní životnost 30 let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818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Do budoucna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600" dirty="0">
                <a:latin typeface="Georgia" pitchFamily="18" charset="0"/>
              </a:rPr>
              <a:t>Výroba elektřiny v ČR za 20 let je jednou z největších výzev, která před naší zemí stojí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Veřejná diskuse prakticky nulová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„Vždycky můžeme postavit plynovky.“ – opravdu? Povolovací řízení jen o 1,5 roku kratší, než na </a:t>
            </a:r>
            <a:r>
              <a:rPr lang="cs-CZ" sz="3600">
                <a:latin typeface="Georgia" pitchFamily="18" charset="0"/>
              </a:rPr>
              <a:t>jadernou elektrárnu</a:t>
            </a:r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0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DCE3521C-3B3C-4FBB-BF26-A67DAA75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Tight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oil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- zatím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CCD914B-5830-4AED-83A7-CE119B81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DC07E8A-D0E2-42A9-BEA2-70F300AED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" y="2204864"/>
            <a:ext cx="8438750" cy="39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628800"/>
            <a:ext cx="8229600" cy="3168352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Doprava 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alias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mobilita.</a:t>
            </a:r>
          </a:p>
        </p:txBody>
      </p:sp>
    </p:spTree>
    <p:extLst>
      <p:ext uri="{BB962C8B-B14F-4D97-AF65-F5344CB8AC3E}">
        <p14:creationId xmlns:p14="http://schemas.microsoft.com/office/powerpoint/2010/main" val="3067787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Doprava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i="1" dirty="0">
                <a:latin typeface="Georgia" pitchFamily="18" charset="0"/>
              </a:rPr>
              <a:t>Doprava</a:t>
            </a:r>
            <a:r>
              <a:rPr lang="cs-CZ" sz="3600" dirty="0">
                <a:latin typeface="Georgia" pitchFamily="18" charset="0"/>
              </a:rPr>
              <a:t> je nudná samozřejmost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Míra naší </a:t>
            </a:r>
            <a:r>
              <a:rPr lang="cs-CZ" sz="3600" i="1" dirty="0">
                <a:latin typeface="Georgia" pitchFamily="18" charset="0"/>
              </a:rPr>
              <a:t>mobility </a:t>
            </a:r>
            <a:r>
              <a:rPr lang="cs-CZ" sz="3600" dirty="0">
                <a:latin typeface="Georgia" pitchFamily="18" charset="0"/>
              </a:rPr>
              <a:t>je největší nesamozřejmostí dějin lidstva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452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Jen pro představu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Až do 19. století 90 procent lidí prožilo celý svůj život v okruhu zhruba 30 km od místa narození.</a:t>
            </a:r>
          </a:p>
          <a:p>
            <a:r>
              <a:rPr lang="cs-CZ" dirty="0">
                <a:latin typeface="Georgia" pitchFamily="18" charset="0"/>
              </a:rPr>
              <a:t>Každé město mělo svůj čas.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Obecně léto bylo obdobím dřiny, zima časem klidu (někdy i hladu)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528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Století páry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V 19. století se svět změnil k nepoznání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Zavedení jednotného času, výroby v továrnách, masových přesunů obyvatelstva; obrovská koncentrace kapitálu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Nevídaná svoboda pohybu – pokud člověk dodržel jízdní řád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687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41601F9-A005-4998-8D32-F3068D98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53AF79B-6DBF-43F2-936D-2F1E4444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52487"/>
            <a:ext cx="7620000" cy="5153025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44422B9-8CF1-43C3-81A2-6D34261D2D71}"/>
              </a:ext>
            </a:extLst>
          </p:cNvPr>
          <p:cNvSpPr txBox="1"/>
          <p:nvPr/>
        </p:nvSpPr>
        <p:spPr>
          <a:xfrm>
            <a:off x="539552" y="6169580"/>
            <a:ext cx="771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Clark's Anchor Thread Works at Paisley near Glasgow, Britain, during the 1880s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01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7397D11-6A29-435B-A926-23A55FDA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54BA358-DB97-49A2-9390-90EEFA03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" y="692696"/>
            <a:ext cx="8964488" cy="507408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F462B6C-99F2-4B8E-9397-BE83610446A3}"/>
              </a:ext>
            </a:extLst>
          </p:cNvPr>
          <p:cNvSpPr txBox="1"/>
          <p:nvPr/>
        </p:nvSpPr>
        <p:spPr>
          <a:xfrm>
            <a:off x="971600" y="6021288"/>
            <a:ext cx="568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Smíchov, 19. století</a:t>
            </a:r>
          </a:p>
        </p:txBody>
      </p:sp>
    </p:spTree>
    <p:extLst>
      <p:ext uri="{BB962C8B-B14F-4D97-AF65-F5344CB8AC3E}">
        <p14:creationId xmlns:p14="http://schemas.microsoft.com/office/powerpoint/2010/main" val="484113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68E18C3-443A-4700-8F5F-9E42A83D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D83C8A9-D414-42FA-A4AB-B7EAD5DA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48680"/>
            <a:ext cx="7569968" cy="488607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EB76F61-61CD-4685-83D5-5EA35B289D72}"/>
              </a:ext>
            </a:extLst>
          </p:cNvPr>
          <p:cNvSpPr txBox="1"/>
          <p:nvPr/>
        </p:nvSpPr>
        <p:spPr>
          <a:xfrm>
            <a:off x="1115616" y="5936946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Nádraží St </a:t>
            </a:r>
            <a:r>
              <a:rPr kumimoji="0" lang="cs-CZ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Pancras</a:t>
            </a: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Londýn, 19. století</a:t>
            </a:r>
          </a:p>
        </p:txBody>
      </p:sp>
    </p:spTree>
    <p:extLst>
      <p:ext uri="{BB962C8B-B14F-4D97-AF65-F5344CB8AC3E}">
        <p14:creationId xmlns:p14="http://schemas.microsoft.com/office/powerpoint/2010/main" val="2516880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Století benzínu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Ve 20. století se zrodila globální střední třída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Elektřina pro všechny; pásová výroba; ještě větší koncentrace kapitálu a moci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sz="3200" dirty="0">
                <a:latin typeface="Georgia" pitchFamily="18" charset="0"/>
              </a:rPr>
              <a:t>Dvě světové války</a:t>
            </a:r>
          </a:p>
          <a:p>
            <a:r>
              <a:rPr lang="cs-CZ" sz="3200" dirty="0">
                <a:latin typeface="Georgia" pitchFamily="18" charset="0"/>
              </a:rPr>
              <a:t>Volební právo a práce pro ženy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483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EA17023-5FF0-4CF6-9D52-0B2AA287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666726CF-9547-47FA-BFC6-95F0E675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1462087"/>
            <a:ext cx="5427687" cy="40757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1A5F0F1-4134-4936-AF4C-FD030F06C957}"/>
              </a:ext>
            </a:extLst>
          </p:cNvPr>
          <p:cNvSpPr txBox="1"/>
          <p:nvPr/>
        </p:nvSpPr>
        <p:spPr>
          <a:xfrm>
            <a:off x="1475656" y="5577737"/>
            <a:ext cx="684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40.000 zaměstnanců firmy Ford, Detroit, Michigan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04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17B01E9-5043-4709-A69F-86E032BB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A2C65A7-30BF-4CF0-8561-3F276226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" y="1268760"/>
            <a:ext cx="8964488" cy="389227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A6E8957F-F8E8-4A31-8DBF-00C1AE20E078}"/>
              </a:ext>
            </a:extLst>
          </p:cNvPr>
          <p:cNvSpPr txBox="1"/>
          <p:nvPr/>
        </p:nvSpPr>
        <p:spPr>
          <a:xfrm>
            <a:off x="899592" y="5733256"/>
            <a:ext cx="475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Ford Rouge Plant, </a:t>
            </a:r>
            <a:r>
              <a:rPr kumimoji="0" lang="cs-CZ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Dearborn</a:t>
            </a: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Michigan</a:t>
            </a:r>
          </a:p>
        </p:txBody>
      </p:sp>
    </p:spTree>
    <p:extLst>
      <p:ext uri="{BB962C8B-B14F-4D97-AF65-F5344CB8AC3E}">
        <p14:creationId xmlns:p14="http://schemas.microsoft.com/office/powerpoint/2010/main" val="424018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DCE3521C-3B3C-4FBB-BF26-A67DAA75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Proč je to důležité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CCD914B-5830-4AED-83A7-CE119B81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2E93E4F-31B8-496B-A61A-5D87F02D7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" y="1340768"/>
            <a:ext cx="8604448" cy="48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90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0F91B66-C874-4F56-8F99-9E44856D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7ABB3F8-5ED3-4C70-A3E6-12DC9275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857375"/>
            <a:ext cx="5981700" cy="31432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1458EAA4-846C-4017-9F96-6F0A76D50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857375"/>
            <a:ext cx="5981700" cy="314325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8EA6C7A8-112E-44AE-BAA8-D929C90C8A97}"/>
              </a:ext>
            </a:extLst>
          </p:cNvPr>
          <p:cNvSpPr txBox="1"/>
          <p:nvPr/>
        </p:nvSpPr>
        <p:spPr>
          <a:xfrm>
            <a:off x="2267744" y="5460326"/>
            <a:ext cx="453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Baťovy závody Zlín</a:t>
            </a:r>
          </a:p>
        </p:txBody>
      </p:sp>
    </p:spTree>
    <p:extLst>
      <p:ext uri="{BB962C8B-B14F-4D97-AF65-F5344CB8AC3E}">
        <p14:creationId xmlns:p14="http://schemas.microsoft.com/office/powerpoint/2010/main" val="2862312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20. století - společnost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sz="3500" dirty="0">
                <a:latin typeface="Georgia" pitchFamily="18" charset="0"/>
              </a:rPr>
              <a:t>Zdravotní pojištění, starobní důchod</a:t>
            </a:r>
          </a:p>
          <a:p>
            <a:endParaRPr lang="cs-CZ" sz="3500" dirty="0">
              <a:latin typeface="Georgia" pitchFamily="18" charset="0"/>
            </a:endParaRPr>
          </a:p>
          <a:p>
            <a:r>
              <a:rPr lang="cs-CZ" sz="3500" dirty="0">
                <a:latin typeface="Georgia" pitchFamily="18" charset="0"/>
              </a:rPr>
              <a:t>Sociální stát</a:t>
            </a:r>
          </a:p>
          <a:p>
            <a:endParaRPr lang="cs-CZ" sz="3500" dirty="0">
              <a:latin typeface="Georgia" pitchFamily="18" charset="0"/>
            </a:endParaRPr>
          </a:p>
          <a:p>
            <a:r>
              <a:rPr lang="cs-CZ" sz="3500" dirty="0">
                <a:latin typeface="Georgia" pitchFamily="18" charset="0"/>
              </a:rPr>
              <a:t>Vzdělání pro široké vrstvy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Individuální svoboda – auto, ale i možnost žít sám (bez rodiny)</a:t>
            </a:r>
          </a:p>
          <a:p>
            <a:endParaRPr lang="cs-CZ" sz="35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844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971CACC-951B-41AC-8F2A-1C733181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5CEC0D7-0E15-402E-B433-A10AAD638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665"/>
          <a:stretch/>
        </p:blipFill>
        <p:spPr>
          <a:xfrm>
            <a:off x="2112494" y="121920"/>
            <a:ext cx="491901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62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6250706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Éra bez uhlíku</a:t>
            </a:r>
          </a:p>
        </p:txBody>
      </p:sp>
    </p:spTree>
    <p:extLst>
      <p:ext uri="{BB962C8B-B14F-4D97-AF65-F5344CB8AC3E}">
        <p14:creationId xmlns:p14="http://schemas.microsoft.com/office/powerpoint/2010/main" val="772914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Proměny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Nedokážeme dnes dohlédnout, kam povedou změny ve společnosti</a:t>
            </a:r>
          </a:p>
          <a:p>
            <a:pPr lvl="1"/>
            <a:r>
              <a:rPr lang="cs-CZ" dirty="0">
                <a:latin typeface="Georgia" pitchFamily="18" charset="0"/>
              </a:rPr>
              <a:t>Řízení spotřeby namísto řízení výroby?</a:t>
            </a:r>
          </a:p>
          <a:p>
            <a:pPr lvl="1"/>
            <a:r>
              <a:rPr lang="cs-CZ" dirty="0">
                <a:latin typeface="Georgia" pitchFamily="18" charset="0"/>
              </a:rPr>
              <a:t>Soukromí versus </a:t>
            </a:r>
            <a:r>
              <a:rPr lang="cs-CZ" i="1" dirty="0" err="1">
                <a:latin typeface="Georgia" pitchFamily="18" charset="0"/>
              </a:rPr>
              <a:t>smart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grids</a:t>
            </a:r>
            <a:r>
              <a:rPr lang="cs-CZ" i="1" dirty="0">
                <a:latin typeface="Georgia" pitchFamily="18" charset="0"/>
              </a:rPr>
              <a:t> </a:t>
            </a:r>
            <a:endParaRPr lang="cs-CZ" dirty="0">
              <a:latin typeface="Georgia" pitchFamily="18" charset="0"/>
            </a:endParaRPr>
          </a:p>
          <a:p>
            <a:pPr lvl="1"/>
            <a:r>
              <a:rPr lang="cs-CZ" dirty="0">
                <a:latin typeface="Georgia" pitchFamily="18" charset="0"/>
              </a:rPr>
              <a:t>Prohloubení rozdílů Sever-Jih, Západ-Východ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Musíme si lépe všímat toho, co se už děje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778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FCF983D6-56F5-4C70-8530-B590FB69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02777C2-FC6A-48BE-9B9F-2B068E5F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172139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6FCB261-0463-497B-B8FE-B647C5FDB1B8}"/>
              </a:ext>
            </a:extLst>
          </p:cNvPr>
          <p:cNvSpPr txBox="1"/>
          <p:nvPr/>
        </p:nvSpPr>
        <p:spPr>
          <a:xfrm>
            <a:off x="827584" y="5445224"/>
            <a:ext cx="72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https://electrek.co/2017/09/09/tesla-extends-range-vehicles-for-free-in-florida-escape-hurricane-irma/</a:t>
            </a:r>
          </a:p>
        </p:txBody>
      </p:sp>
    </p:spTree>
    <p:extLst>
      <p:ext uri="{BB962C8B-B14F-4D97-AF65-F5344CB8AC3E}">
        <p14:creationId xmlns:p14="http://schemas.microsoft.com/office/powerpoint/2010/main" val="565086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F2F03074-AC4C-4695-8DCB-F1466193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0CB3317-76B7-4BAB-AAB8-2BA8CF1A0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243230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94C34A5-DAA2-497A-B242-BD6494E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3216"/>
            <a:ext cx="9144000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7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Logistika a lodě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45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Devět Českých republik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Jsme suchozemský stát, chybí nám představa o rozměrech námořní dopravy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Tvoří 3 % globální spotřeby energií (PES), zhruba 16 EJ ročně (</a:t>
            </a:r>
            <a:r>
              <a:rPr lang="cs-CZ" dirty="0" err="1">
                <a:latin typeface="Georgia" pitchFamily="18" charset="0"/>
              </a:rPr>
              <a:t>exo</a:t>
            </a:r>
            <a:r>
              <a:rPr lang="cs-CZ" dirty="0">
                <a:latin typeface="Georgia" pitchFamily="18" charset="0"/>
              </a:rPr>
              <a:t>- je 10</a:t>
            </a:r>
            <a:r>
              <a:rPr lang="cs-CZ" baseline="30000" dirty="0">
                <a:latin typeface="Georgia" pitchFamily="18" charset="0"/>
              </a:rPr>
              <a:t>18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Pro představu: celková spotřeba PES České republiky byla 1,8 EJ (2017)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612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číslo snímku 3"/>
          <p:cNvSpPr txBox="1">
            <a:spLocks noGrp="1"/>
          </p:cNvSpPr>
          <p:nvPr/>
        </p:nvSpPr>
        <p:spPr bwMode="auto">
          <a:xfrm>
            <a:off x="6937375" y="6245225"/>
            <a:ext cx="1901825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B027A-CF91-4FE0-96A2-272714B7BD14}" type="slidenum">
              <a:rPr kumimoji="0" lang="cs-CZ" altLang="cs-CZ" sz="14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altLang="cs-CZ" sz="14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1" name="Zástupný symbol pro číslo snímku 7"/>
          <p:cNvSpPr txBox="1">
            <a:spLocks noGrp="1"/>
          </p:cNvSpPr>
          <p:nvPr/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C3787-3D6F-4C1A-A7C4-E564064276AB}" type="slidenum">
              <a:rPr kumimoji="0" lang="cs-CZ" altLang="cs-CZ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altLang="cs-CZ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4475"/>
            <a:ext cx="8385175" cy="7366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cs-CZ" sz="3600" b="1" dirty="0">
                <a:solidFill>
                  <a:schemeClr val="tx2"/>
                </a:solidFill>
                <a:latin typeface="Georgia" pitchFamily="18" charset="0"/>
              </a:rPr>
              <a:t>Celková spotřeba energií, regiony světa</a:t>
            </a:r>
            <a:br>
              <a:rPr lang="cs-CZ" sz="2800" b="0" dirty="0">
                <a:solidFill>
                  <a:schemeClr val="tx2"/>
                </a:solidFill>
                <a:latin typeface="Georgia" pitchFamily="18" charset="0"/>
              </a:rPr>
            </a:br>
            <a:endParaRPr lang="cs-CZ" sz="2800" b="0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7235825" y="4941888"/>
            <a:ext cx="12239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29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0"/>
            <a:ext cx="3357563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4850" y="857250"/>
            <a:ext cx="3359150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013" y="3822700"/>
            <a:ext cx="3171825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463" y="3576638"/>
            <a:ext cx="3429000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TextovéPole 13"/>
          <p:cNvSpPr txBox="1">
            <a:spLocks noChangeArrowheads="1"/>
          </p:cNvSpPr>
          <p:nvPr/>
        </p:nvSpPr>
        <p:spPr bwMode="auto">
          <a:xfrm>
            <a:off x="7786688" y="1214438"/>
            <a:ext cx="1143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371 EJ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9" name="TextovéPole 14"/>
          <p:cNvSpPr txBox="1">
            <a:spLocks noChangeArrowheads="1"/>
          </p:cNvSpPr>
          <p:nvPr/>
        </p:nvSpPr>
        <p:spPr bwMode="auto">
          <a:xfrm>
            <a:off x="2152650" y="1295400"/>
            <a:ext cx="114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231 EJ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00" name="TextovéPole 15"/>
          <p:cNvSpPr txBox="1">
            <a:spLocks noChangeArrowheads="1"/>
          </p:cNvSpPr>
          <p:nvPr/>
        </p:nvSpPr>
        <p:spPr bwMode="auto">
          <a:xfrm>
            <a:off x="3357563" y="3929063"/>
            <a:ext cx="1143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421 EJ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01" name="TextovéPole 16"/>
          <p:cNvSpPr txBox="1">
            <a:spLocks noChangeArrowheads="1"/>
          </p:cNvSpPr>
          <p:nvPr/>
        </p:nvSpPr>
        <p:spPr bwMode="auto">
          <a:xfrm>
            <a:off x="7643813" y="4071938"/>
            <a:ext cx="1143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534 EJ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200 miliard m</a:t>
            </a:r>
            <a:r>
              <a:rPr lang="cs-CZ" b="1" baseline="30000" dirty="0">
                <a:solidFill>
                  <a:schemeClr val="tx2"/>
                </a:solidFill>
                <a:latin typeface="Georgia" pitchFamily="18" charset="0"/>
              </a:rPr>
              <a:t>3</a:t>
            </a:r>
            <a:endParaRPr lang="en-US" baseline="30000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Před Covid-19 se očekávala produkce zhruba 200 miliard m</a:t>
            </a:r>
            <a:r>
              <a:rPr lang="cs-CZ" sz="3600" baseline="30000" dirty="0">
                <a:latin typeface="Georgia" panose="02040502050405020303" pitchFamily="18" charset="0"/>
              </a:rPr>
              <a:t>3</a:t>
            </a:r>
            <a:r>
              <a:rPr lang="cs-CZ" sz="3600" dirty="0">
                <a:latin typeface="Georgia" panose="02040502050405020303" pitchFamily="18" charset="0"/>
              </a:rPr>
              <a:t> „nadbytečného plynu“ v USA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Pro představu: více než celý Írán či Katar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77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176DD05-6B9E-468C-BFEE-149EDBA4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74E53F-D04B-40FF-A4AF-C6E1E38D8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6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Megalodě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Jen za roky 2019-2020 bylo spuštěno na vodu 24 lodí s nosností 24.000 TEU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TEU (</a:t>
            </a:r>
            <a:r>
              <a:rPr lang="cs-CZ" i="1" dirty="0" err="1">
                <a:latin typeface="Georgia" pitchFamily="18" charset="0"/>
              </a:rPr>
              <a:t>twenty-foot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equivalent</a:t>
            </a:r>
            <a:r>
              <a:rPr lang="cs-CZ" i="1" dirty="0">
                <a:latin typeface="Georgia" pitchFamily="18" charset="0"/>
              </a:rPr>
              <a:t> unit</a:t>
            </a:r>
            <a:r>
              <a:rPr lang="cs-CZ" dirty="0">
                <a:latin typeface="Georgia" pitchFamily="18" charset="0"/>
              </a:rPr>
              <a:t>) je 6,1 krát 2,5 krát 2,6 metru</a:t>
            </a: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477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7CF3D99-4152-4462-AF0B-78697851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5726A97-7641-41CD-94D7-6FAD9D9F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B443321-6716-4790-9318-63BB6BB7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2B86341-1A10-48BD-A965-18F65017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864095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23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Jak křehký je svět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V srpnu 2021 americká viceprezidentka vyzvala spoluobčany, aby nakoupili vánoční dárky s předstihem, dokud jsou k mání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55A857-59D2-45F4-8661-3625527A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040"/>
            <a:ext cx="91440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4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F2AAD34-6B7F-D807-A0DD-722F05B4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75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9280F8D-C68E-E6E3-DF13-7B4F1287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390"/>
            <a:ext cx="9144000" cy="60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9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Supply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chains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Málokteré slovní spojení vystihuje naši dobu tak pěkně, jako </a:t>
            </a:r>
            <a:r>
              <a:rPr lang="cs-CZ" i="1" dirty="0" err="1">
                <a:latin typeface="Georgia" pitchFamily="18" charset="0"/>
              </a:rPr>
              <a:t>supply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chains</a:t>
            </a:r>
            <a:endParaRPr lang="cs-CZ" i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Dopad „just in </a:t>
            </a:r>
            <a:r>
              <a:rPr lang="cs-CZ" dirty="0" err="1">
                <a:latin typeface="Georgia" pitchFamily="18" charset="0"/>
              </a:rPr>
              <a:t>time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delivery</a:t>
            </a:r>
            <a:r>
              <a:rPr lang="cs-CZ" dirty="0">
                <a:latin typeface="Georgia" pitchFamily="18" charset="0"/>
              </a:rPr>
              <a:t>“ jsme viděli v říjnu-prosinci 2021 ve Škoda Auto: výroba zastavena ve všech třech závodech, chyběli obyčejné čipy</a:t>
            </a: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297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E8F4083-6DE8-4914-8929-36F3CEA8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77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FAB12C6-CF97-3151-8E5B-5635C39C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914"/>
            <a:ext cx="9144000" cy="48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8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Re-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offshoring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?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Po třech dekádách převádění výroby do levnější ciziny (</a:t>
            </a:r>
            <a:r>
              <a:rPr lang="cs-CZ" i="1" dirty="0" err="1">
                <a:latin typeface="Georgia" pitchFamily="18" charset="0"/>
              </a:rPr>
              <a:t>offshoring</a:t>
            </a:r>
            <a:r>
              <a:rPr lang="cs-CZ" dirty="0">
                <a:latin typeface="Georgia" pitchFamily="18" charset="0"/>
              </a:rPr>
              <a:t>) se díky konfrontaci USA-Čína a covid-19 začíná hovořit o potřebě návratu průmyslové výroby do bohatých zemí: </a:t>
            </a:r>
            <a:r>
              <a:rPr lang="cs-CZ" i="1" dirty="0">
                <a:latin typeface="Georgia" pitchFamily="18" charset="0"/>
              </a:rPr>
              <a:t>re-</a:t>
            </a:r>
            <a:r>
              <a:rPr lang="cs-CZ" i="1" dirty="0" err="1">
                <a:latin typeface="Georgia" pitchFamily="18" charset="0"/>
              </a:rPr>
              <a:t>offshoring</a:t>
            </a:r>
            <a:endParaRPr lang="cs-CZ" i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Nedokážeme si představit, co to reálně bude obnášet</a:t>
            </a: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85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66DEF91-59FB-49EF-8E80-4C6FF549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79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7A2DA0A-0B52-488C-B3B9-37D89240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95" y="119062"/>
            <a:ext cx="597281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7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666DBA3-FC5A-468D-A8B2-1B612C3B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8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DCDA8C5-1C3A-4119-94A3-1CC8CEDD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8977"/>
            <a:ext cx="8219256" cy="63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7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E5B72C0-3E31-46AD-9AD0-C5968964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80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7AFC51E-4F89-48F3-A1F7-BA7A9823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"/>
            <a:ext cx="6347320" cy="68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9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Nová mobilita</a:t>
            </a:r>
            <a:endParaRPr lang="cs-CZ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Pojem </a:t>
            </a:r>
            <a:r>
              <a:rPr lang="cs-CZ" i="1" dirty="0" err="1">
                <a:latin typeface="Georgia" pitchFamily="18" charset="0"/>
              </a:rPr>
              <a:t>new</a:t>
            </a:r>
            <a:r>
              <a:rPr lang="cs-CZ" i="1" dirty="0">
                <a:latin typeface="Georgia" pitchFamily="18" charset="0"/>
              </a:rPr>
              <a:t> mobility </a:t>
            </a:r>
            <a:r>
              <a:rPr lang="cs-CZ" dirty="0">
                <a:latin typeface="Georgia" pitchFamily="18" charset="0"/>
              </a:rPr>
              <a:t>je zatím prázdný – nikdo neví, jak bude nová mobilita vypadat (tedy: zda budeme tak mobilní, jako dnes)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Otázka na rozloučenou: podle Vás, vydrží levné letenky po Evropě za pár desítek euro?</a:t>
            </a:r>
          </a:p>
          <a:p>
            <a:r>
              <a:rPr lang="cs-CZ" dirty="0">
                <a:latin typeface="Georgia" pitchFamily="18" charset="0"/>
              </a:rPr>
              <a:t>(</a:t>
            </a:r>
            <a:r>
              <a:rPr lang="cs-CZ" i="1" dirty="0">
                <a:latin typeface="Georgia" pitchFamily="18" charset="0"/>
              </a:rPr>
              <a:t>Pozn.: tuto otázku jsme kladl v letech 2018-2021, nyní zřejmě zodpovězena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0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572BB444-5243-4FEA-ADEC-C2E8B7AE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Production</a:t>
            </a:r>
            <a:r>
              <a:rPr lang="cs-CZ" b="1" i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i="1" dirty="0" err="1">
                <a:solidFill>
                  <a:schemeClr val="tx2"/>
                </a:solidFill>
                <a:latin typeface="Georgia" pitchFamily="18" charset="0"/>
              </a:rPr>
              <a:t>rate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5F578B4-2420-4B70-83C5-6B72DDDE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E64CAC-C14E-4438-A829-BB0CEE2B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7638"/>
            <a:ext cx="5293567" cy="52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521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1612</Words>
  <Application>Microsoft Office PowerPoint</Application>
  <PresentationFormat>Předvádění na obrazovce (4:3)</PresentationFormat>
  <Paragraphs>334</Paragraphs>
  <Slides>81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81</vt:i4>
      </vt:variant>
    </vt:vector>
  </HeadingPairs>
  <TitlesOfParts>
    <vt:vector size="86" baseType="lpstr">
      <vt:lpstr>Arial</vt:lpstr>
      <vt:lpstr>Calibri</vt:lpstr>
      <vt:lpstr>Georgia</vt:lpstr>
      <vt:lpstr>Times New Roman</vt:lpstr>
      <vt:lpstr>Motiv sady Office</vt:lpstr>
      <vt:lpstr>Energetická bezpečnost: Česká republika + Mobilita</vt:lpstr>
      <vt:lpstr>Nejprve k Vašim otázkám</vt:lpstr>
      <vt:lpstr>Production decline</vt:lpstr>
      <vt:lpstr>Prezentace aplikace PowerPoint</vt:lpstr>
      <vt:lpstr>Tight oil - zatím</vt:lpstr>
      <vt:lpstr>Proč je to důležité</vt:lpstr>
      <vt:lpstr>200 miliard m3</vt:lpstr>
      <vt:lpstr>Prezentace aplikace PowerPoint</vt:lpstr>
      <vt:lpstr>Production rate</vt:lpstr>
      <vt:lpstr>Procenta, procenta</vt:lpstr>
      <vt:lpstr>Prezentace aplikace PowerPoint</vt:lpstr>
      <vt:lpstr>Prezentace aplikace PowerPoint</vt:lpstr>
      <vt:lpstr>Ghawar</vt:lpstr>
      <vt:lpstr>Prezentace aplikace PowerPoint</vt:lpstr>
      <vt:lpstr>Prezentace aplikace PowerPoint</vt:lpstr>
      <vt:lpstr>Prezentace aplikace PowerPoint</vt:lpstr>
      <vt:lpstr>Rozměry</vt:lpstr>
      <vt:lpstr>Ropa, voda, plyny…</vt:lpstr>
      <vt:lpstr>Prezentace aplikace PowerPoint</vt:lpstr>
      <vt:lpstr>Prezentace aplikace PowerPoint</vt:lpstr>
      <vt:lpstr>Pro kontext: Rusko</vt:lpstr>
      <vt:lpstr>Ruská volba</vt:lpstr>
      <vt:lpstr>Otazník: Čína</vt:lpstr>
      <vt:lpstr>Shrnutí</vt:lpstr>
      <vt:lpstr>Česká republika</vt:lpstr>
      <vt:lpstr>Ropa</vt:lpstr>
      <vt:lpstr>IKL</vt:lpstr>
      <vt:lpstr>Prezentace aplikace PowerPoint</vt:lpstr>
      <vt:lpstr>Prezentace aplikace PowerPoint</vt:lpstr>
      <vt:lpstr>Rafinérie</vt:lpstr>
      <vt:lpstr>Dnešek</vt:lpstr>
      <vt:lpstr>Jenom 7,5 milionu tun</vt:lpstr>
      <vt:lpstr>Nicméně…</vt:lpstr>
      <vt:lpstr>Skromnost?</vt:lpstr>
      <vt:lpstr>Zemní plyn</vt:lpstr>
      <vt:lpstr>Prezentace aplikace PowerPoint</vt:lpstr>
      <vt:lpstr>Prezentace aplikace PowerPoint</vt:lpstr>
      <vt:lpstr>Dnešek</vt:lpstr>
      <vt:lpstr>Tranzitní země</vt:lpstr>
      <vt:lpstr>Elektřina</vt:lpstr>
      <vt:lpstr>Rozsah problému</vt:lpstr>
      <vt:lpstr>Prezentace aplikace PowerPoint</vt:lpstr>
      <vt:lpstr>Drobné detaily</vt:lpstr>
      <vt:lpstr>Útěšné sny</vt:lpstr>
      <vt:lpstr>Realita</vt:lpstr>
      <vt:lpstr>Jádro</vt:lpstr>
      <vt:lpstr>Dukovany</vt:lpstr>
      <vt:lpstr>Temelín</vt:lpstr>
      <vt:lpstr>Do budoucna</vt:lpstr>
      <vt:lpstr>Doprava alias mobilita.</vt:lpstr>
      <vt:lpstr>Doprava</vt:lpstr>
      <vt:lpstr>Jen pro představu</vt:lpstr>
      <vt:lpstr>Století páry</vt:lpstr>
      <vt:lpstr>Prezentace aplikace PowerPoint</vt:lpstr>
      <vt:lpstr>Prezentace aplikace PowerPoint</vt:lpstr>
      <vt:lpstr>Prezentace aplikace PowerPoint</vt:lpstr>
      <vt:lpstr>Století benzínu</vt:lpstr>
      <vt:lpstr>Prezentace aplikace PowerPoint</vt:lpstr>
      <vt:lpstr>Prezentace aplikace PowerPoint</vt:lpstr>
      <vt:lpstr>Prezentace aplikace PowerPoint</vt:lpstr>
      <vt:lpstr>20. století - společnost</vt:lpstr>
      <vt:lpstr>Prezentace aplikace PowerPoint</vt:lpstr>
      <vt:lpstr>Éra bez uhlíku</vt:lpstr>
      <vt:lpstr>Proměny</vt:lpstr>
      <vt:lpstr>Prezentace aplikace PowerPoint</vt:lpstr>
      <vt:lpstr>Prezentace aplikace PowerPoint</vt:lpstr>
      <vt:lpstr>Logistika a lodě</vt:lpstr>
      <vt:lpstr>Devět Českých republik</vt:lpstr>
      <vt:lpstr>Celková spotřeba energií, regiony světa </vt:lpstr>
      <vt:lpstr>Prezentace aplikace PowerPoint</vt:lpstr>
      <vt:lpstr>Megalodě</vt:lpstr>
      <vt:lpstr>Prezentace aplikace PowerPoint</vt:lpstr>
      <vt:lpstr>Prezentace aplikace PowerPoint</vt:lpstr>
      <vt:lpstr>Jak křehký je svět</vt:lpstr>
      <vt:lpstr>Prezentace aplikace PowerPoint</vt:lpstr>
      <vt:lpstr>Supply chains</vt:lpstr>
      <vt:lpstr>Prezentace aplikace PowerPoint</vt:lpstr>
      <vt:lpstr>Re-offshoring?</vt:lpstr>
      <vt:lpstr>Prezentace aplikace PowerPoint</vt:lpstr>
      <vt:lpstr>Prezentace aplikace PowerPoint</vt:lpstr>
      <vt:lpstr>Nová mobilita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Knapek, Jaroslav</cp:lastModifiedBy>
  <cp:revision>165</cp:revision>
  <dcterms:modified xsi:type="dcterms:W3CDTF">2022-10-17T14:44:41Z</dcterms:modified>
</cp:coreProperties>
</file>